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21" r:id="rId4"/>
    <p:sldId id="311" r:id="rId5"/>
    <p:sldId id="352" r:id="rId6"/>
    <p:sldId id="258" r:id="rId7"/>
    <p:sldId id="268" r:id="rId8"/>
    <p:sldId id="269" r:id="rId9"/>
    <p:sldId id="259" r:id="rId10"/>
    <p:sldId id="270" r:id="rId11"/>
    <p:sldId id="272" r:id="rId12"/>
    <p:sldId id="271" r:id="rId13"/>
    <p:sldId id="273" r:id="rId14"/>
    <p:sldId id="274" r:id="rId15"/>
    <p:sldId id="275" r:id="rId16"/>
    <p:sldId id="351" r:id="rId17"/>
    <p:sldId id="353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dirty="0"/>
            <a:t>Um dos momentos com maior significado espiritual, é o tabernáculo, pois através dele Deus revela ao homem o seu pecado e o perdão divino. </a:t>
          </a:r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16562"/>
          <a:ext cx="7765322" cy="2171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Um dos momentos com maior significado espiritual, é o tabernáculo, pois através dele Deus revela ao homem o seu pecado e o perdão divino. </a:t>
          </a:r>
        </a:p>
      </dsp:txBody>
      <dsp:txXfrm>
        <a:off x="106005" y="122567"/>
        <a:ext cx="7553312" cy="1959510"/>
      </dsp:txXfrm>
    </dsp:sp>
    <dsp:sp modelId="{5C3444A8-58A4-4420-BFDE-51A630DDCB38}">
      <dsp:nvSpPr>
        <dsp:cNvPr id="0" name=""/>
        <dsp:cNvSpPr/>
      </dsp:nvSpPr>
      <dsp:spPr>
        <a:xfrm>
          <a:off x="0" y="2296805"/>
          <a:ext cx="7765322" cy="2171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3200" kern="1200"/>
        </a:p>
      </dsp:txBody>
      <dsp:txXfrm>
        <a:off x="106005" y="2402810"/>
        <a:ext cx="7553312" cy="19595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02/07/2021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02/07/2021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s://go.hotmart.com/D45351936X?dp=1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t.me/juliocesarmedeiros" TargetMode="External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2"/>
            <a:ext cx="6274591" cy="3351602"/>
          </a:xfrm>
        </p:spPr>
        <p:txBody>
          <a:bodyPr>
            <a:normAutofit/>
          </a:bodyPr>
          <a:lstStyle/>
          <a:p>
            <a:pPr algn="l"/>
            <a:r>
              <a:rPr lang="pt-BR" sz="7200" dirty="0">
                <a:solidFill>
                  <a:schemeClr val="bg1"/>
                </a:solidFill>
              </a:rPr>
              <a:t>Lição 1. A casa de Deus no deserto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>
            <a:normAutofit/>
          </a:bodyPr>
          <a:lstStyle/>
          <a:p>
            <a:r>
              <a:rPr lang="pt-BR" sz="3600" dirty="0">
                <a:solidFill>
                  <a:schemeClr val="bg1"/>
                </a:solidFill>
              </a:rPr>
              <a:t>2. A construção do Tabernáculo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3610" y="2121763"/>
            <a:ext cx="3822192" cy="3773010"/>
          </a:xfrm>
        </p:spPr>
        <p:txBody>
          <a:bodyPr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A riqueza dos detalhes;</a:t>
            </a:r>
          </a:p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Um projeto com a assinatura de Deus;</a:t>
            </a:r>
          </a:p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E a execução de Moisés</a:t>
            </a:r>
          </a:p>
          <a:p>
            <a:pPr marL="36900" indent="0"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>
              <a:buFont typeface="+mj-lt"/>
              <a:buAutoNum type="arabicPeriod"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5122" name="Picture 2" descr="A Construçao do Tabernáculo - YouTube">
            <a:extLst>
              <a:ext uri="{FF2B5EF4-FFF2-40B4-BE49-F238E27FC236}">
                <a16:creationId xmlns:a16="http://schemas.microsoft.com/office/drawing/2014/main" id="{6D9DF902-D3CD-4901-AB25-846671AC9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0716" y="1495967"/>
            <a:ext cx="6596652" cy="3710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729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2. A construção do Tabernáculo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a disposição do povo em contribuir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72155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Foi feito com as ofertas do povo;</a:t>
            </a:r>
          </a:p>
          <a:p>
            <a:r>
              <a:rPr lang="pt-BR" dirty="0"/>
              <a:t>Teve tanto que precisou pedir para parar de trazer ( Ex.36.6-7);</a:t>
            </a:r>
          </a:p>
          <a:p>
            <a:r>
              <a:rPr lang="pt-BR" dirty="0"/>
              <a:t>Eram fruto de gratidão;</a:t>
            </a:r>
          </a:p>
          <a:p>
            <a:r>
              <a:rPr lang="pt-BR" dirty="0"/>
              <a:t>Isto é um exemplo para os nossos dias!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43638" y="1690688"/>
            <a:ext cx="4593771" cy="891991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A ação do Espírito de Deus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43638" y="2582679"/>
            <a:ext cx="4593771" cy="364395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sz="2400" dirty="0"/>
              <a:t>1. O E.S. esteve presente na construção ao usar a vida de </a:t>
            </a:r>
            <a:r>
              <a:rPr lang="pt-BR" sz="2400" dirty="0" err="1"/>
              <a:t>Belzaleel</a:t>
            </a:r>
            <a:r>
              <a:rPr lang="pt-BR" sz="2400" dirty="0"/>
              <a:t> e </a:t>
            </a:r>
            <a:r>
              <a:rPr lang="pt-BR" sz="2400" dirty="0" err="1"/>
              <a:t>Aoliabe</a:t>
            </a:r>
            <a:r>
              <a:rPr lang="pt-BR" sz="2400" dirty="0"/>
              <a:t> (Ex. 31.1-11;</a:t>
            </a:r>
          </a:p>
          <a:p>
            <a:r>
              <a:rPr lang="pt-BR" sz="2400" dirty="0"/>
              <a:t>Deus e o seu povo trabalham juntos;</a:t>
            </a:r>
          </a:p>
          <a:p>
            <a:r>
              <a:rPr lang="pt-BR" sz="2400" dirty="0"/>
              <a:t>Ainda hoje o crente precisa trabalhar em consonância com o Espirito Santo</a:t>
            </a:r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>
            <a:normAutofit fontScale="90000"/>
          </a:bodyPr>
          <a:lstStyle/>
          <a:p>
            <a:r>
              <a:rPr lang="pt-BR" sz="3600" dirty="0">
                <a:solidFill>
                  <a:schemeClr val="bg1"/>
                </a:solidFill>
              </a:rPr>
              <a:t>3. Os propósitos de Deus com o tabernáculo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3610" y="2121763"/>
            <a:ext cx="3822192" cy="3773010"/>
          </a:xfrm>
        </p:spPr>
        <p:txBody>
          <a:bodyPr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O Tabernáculo foi um empreendimento divino;</a:t>
            </a:r>
          </a:p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O seu objetivo foi o de revelar ao homem sua graça e misericórdia;</a:t>
            </a:r>
          </a:p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Também possuía um sentido pedagógico ao ensinar ao povo a verdadeira adoração, uma vez que se tratava de um povo recém liberto da escravidão</a:t>
            </a:r>
          </a:p>
          <a:p>
            <a:pPr marL="36900" indent="0"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>
              <a:buFont typeface="+mj-lt"/>
              <a:buAutoNum type="arabicPeriod"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6148" name="Picture 4" descr="O TABERNÁCULO E SEUS OBJETOS – Credibilidade Na Palavra">
            <a:extLst>
              <a:ext uri="{FF2B5EF4-FFF2-40B4-BE49-F238E27FC236}">
                <a16:creationId xmlns:a16="http://schemas.microsoft.com/office/drawing/2014/main" id="{7124E5CE-BD57-4F6D-BC97-6033051A2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736" y="303591"/>
            <a:ext cx="6712880" cy="5896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605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3. Os propósitos de Deus com o tabernáculo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Desenvolvendo uma vida de adoração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72155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dirty="0"/>
              <a:t>O intento de Deus ao libertar o povo do Egito era para que o mesmo o adoração no deserto (Ex. 3.18);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A nação aprenderia a noção de um único Deus e santidade para com Deus;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A igreja, hoje, é local que nos proporciona momentos de comunhão com Deus e vida espiritual (Sl.122.1)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43638" y="1690688"/>
            <a:ext cx="4593771" cy="891991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3.2. Ser o centro da vida dos  Israelitas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43638" y="2582679"/>
            <a:ext cx="4593771" cy="364395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pt-BR" sz="2400" dirty="0"/>
              <a:t>O Tabernáculo, no centro do arraial significava que a adoração deveria ser o centro da vida em Israel;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400" dirty="0"/>
              <a:t>Ali se desenvolvia as leis cerimoniais, jurídicas e espirituais que norteariam a nação;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400" dirty="0"/>
              <a:t>Segundo a revista, hoje também deve ser assim, através dos cultos de ensino e EBD, deve se investir nos valores  cristãos, as verdades divinas e a ética do Reino para a regeneração do homem. </a:t>
            </a:r>
          </a:p>
          <a:p>
            <a:pPr marL="457200" indent="-457200">
              <a:buFont typeface="+mj-lt"/>
              <a:buAutoNum type="arabicPeriod"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240976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Conteúdo 7" descr="Movimento de xeque-mate no tabuleiro de xadrez">
            <a:extLst>
              <a:ext uri="{FF2B5EF4-FFF2-40B4-BE49-F238E27FC236}">
                <a16:creationId xmlns:a16="http://schemas.microsoft.com/office/drawing/2014/main" id="{A8804FC7-0DEC-492E-86D6-72286DE525E7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" r="21648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FCD634C-A016-4AF3-892B-ADD682C622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04672" y="365125"/>
            <a:ext cx="5266155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Conclusão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D8C98C2-4615-483C-B20C-BDB936957918}"/>
              </a:ext>
            </a:extLst>
          </p:cNvPr>
          <p:cNvSpPr txBox="1"/>
          <p:nvPr/>
        </p:nvSpPr>
        <p:spPr>
          <a:xfrm>
            <a:off x="653143" y="2149434"/>
            <a:ext cx="40613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 construção do Tabernáculo conscientizava o povo a ofertar e transformar a maneira do povo viver diante de Deus, ao mesmo tempo que nos conscientiza sobre as proezas que fazemos quando nos encaixamos nos projetos de Deus</a:t>
            </a:r>
          </a:p>
        </p:txBody>
      </p:sp>
    </p:spTree>
    <p:extLst>
      <p:ext uri="{BB962C8B-B14F-4D97-AF65-F5344CB8AC3E}">
        <p14:creationId xmlns:p14="http://schemas.microsoft.com/office/powerpoint/2010/main" val="8348080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948" y="0"/>
            <a:ext cx="5343209" cy="6736398"/>
          </a:xfr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623677D-910D-41E9-86A6-BEBD513E1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7746"/>
            <a:ext cx="5700254" cy="5700254"/>
          </a:xfrm>
          <a:prstGeom prst="rect">
            <a:avLst/>
          </a:prstGeom>
        </p:spPr>
      </p:pic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636" y="2476499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06" y="2350483"/>
            <a:ext cx="2310282" cy="4062034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9985221" y="267386"/>
            <a:ext cx="1158682" cy="1873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837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B7C422-6183-490D-BEF6-949D27CB5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70" y="58670"/>
            <a:ext cx="9144000" cy="23876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Acesse nas redes sociais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5CDD68A3-BC03-4A6E-BBE7-EAB87760DA4C}"/>
              </a:ext>
            </a:extLst>
          </p:cNvPr>
          <p:cNvGrpSpPr/>
          <p:nvPr/>
        </p:nvGrpSpPr>
        <p:grpSpPr>
          <a:xfrm>
            <a:off x="189586" y="2551837"/>
            <a:ext cx="4472684" cy="3468286"/>
            <a:chOff x="43782" y="2855194"/>
            <a:chExt cx="4472684" cy="3468286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DDEA2A4-552D-47EB-96D9-2B4C2DCBDB75}"/>
                </a:ext>
              </a:extLst>
            </p:cNvPr>
            <p:cNvSpPr txBox="1"/>
            <p:nvPr/>
          </p:nvSpPr>
          <p:spPr>
            <a:xfrm>
              <a:off x="43782" y="2855194"/>
              <a:ext cx="4408714" cy="175432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https://go.hotmart.com/D45351936X?dp=1</a:t>
              </a:r>
              <a:r>
                <a:rPr lang="pt-BR" dirty="0">
                  <a:solidFill>
                    <a:schemeClr val="bg1"/>
                  </a:solidFill>
                </a:rPr>
                <a:t> </a:t>
              </a:r>
            </a:p>
            <a:p>
              <a:r>
                <a:rPr lang="pt-BR" dirty="0"/>
                <a:t>Venha ser nosso aluno neste curso de professores de Escola Dominical! Não perca está oportunidade.</a:t>
              </a:r>
            </a:p>
            <a:p>
              <a:r>
                <a:rPr lang="pt-BR" dirty="0"/>
                <a:t> Totalmente on-line</a:t>
              </a:r>
            </a:p>
            <a:p>
              <a:r>
                <a:rPr lang="pt-BR" dirty="0"/>
                <a:t>Certificado ao final</a:t>
              </a:r>
            </a:p>
          </p:txBody>
        </p:sp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E2089477-F705-43E8-B380-E2B196A35E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685" y="3873699"/>
              <a:ext cx="2449781" cy="24497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02446AC3-700A-4020-9565-CC41CD60C6B3}"/>
              </a:ext>
            </a:extLst>
          </p:cNvPr>
          <p:cNvGrpSpPr/>
          <p:nvPr/>
        </p:nvGrpSpPr>
        <p:grpSpPr>
          <a:xfrm>
            <a:off x="5146649" y="2583813"/>
            <a:ext cx="3832268" cy="421551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11EA7569-1468-4C3E-9E15-F6928CDFC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</p:spPr>
        </p:pic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8A3044F8-E09F-4AF1-A20B-31874B7424F4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5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862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5F0ECACB-1398-471C-A340-7F844E9A0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Dica de leitura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A57A2E27-5CAF-477F-A83A-A66ABC017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Imagem 2" descr="Computador portátil em cima da mesa&#10;&#10;Descrição gerada automaticamente">
            <a:extLst>
              <a:ext uri="{FF2B5EF4-FFF2-40B4-BE49-F238E27FC236}">
                <a16:creationId xmlns:a16="http://schemas.microsoft.com/office/drawing/2014/main" id="{68606B0F-D4FC-4BE2-A05B-4E0B838F6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3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Pessoas no deserto&#10;&#10;Descrição gerada automaticamente com confiança média">
            <a:extLst>
              <a:ext uri="{FF2B5EF4-FFF2-40B4-BE49-F238E27FC236}">
                <a16:creationId xmlns:a16="http://schemas.microsoft.com/office/drawing/2014/main" id="{529B5693-FB92-4AE5-8D6B-A7CFA68513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04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C0879E2-8E01-42A7-85B5-9F6ABD8D2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>
            <a:normAutofit/>
          </a:bodyPr>
          <a:lstStyle/>
          <a:p>
            <a:r>
              <a:rPr lang="pt-BR" dirty="0"/>
              <a:t>Você quer um curso sobre Tabernáculo?</a:t>
            </a:r>
          </a:p>
        </p:txBody>
      </p:sp>
      <p:pic>
        <p:nvPicPr>
          <p:cNvPr id="7" name="Espaço Reservado para Conteúdo 6" descr="Logotipo&#10;&#10;Descrição gerada automaticamente">
            <a:extLst>
              <a:ext uri="{FF2B5EF4-FFF2-40B4-BE49-F238E27FC236}">
                <a16:creationId xmlns:a16="http://schemas.microsoft.com/office/drawing/2014/main" id="{43B9ABAF-D26E-4654-A0CB-1E93228B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32" y="2055803"/>
            <a:ext cx="3220872" cy="1959758"/>
          </a:xfrm>
        </p:spPr>
      </p:pic>
      <p:pic>
        <p:nvPicPr>
          <p:cNvPr id="11" name="Imagem 10" descr="Empresária segurando um cartaz">
            <a:extLst>
              <a:ext uri="{FF2B5EF4-FFF2-40B4-BE49-F238E27FC236}">
                <a16:creationId xmlns:a16="http://schemas.microsoft.com/office/drawing/2014/main" id="{412F1E5C-3DDA-4FCC-8288-6EF2DE3B2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3" y="3722355"/>
            <a:ext cx="3135832" cy="469799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609342B-7474-4757-AB1B-7D9C0AE26BA4}"/>
              </a:ext>
            </a:extLst>
          </p:cNvPr>
          <p:cNvSpPr txBox="1"/>
          <p:nvPr/>
        </p:nvSpPr>
        <p:spPr>
          <a:xfrm>
            <a:off x="952476" y="4974227"/>
            <a:ext cx="3605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</a:rPr>
              <a:t>Em breve!</a:t>
            </a:r>
          </a:p>
        </p:txBody>
      </p:sp>
    </p:spTree>
    <p:extLst>
      <p:ext uri="{BB962C8B-B14F-4D97-AF65-F5344CB8AC3E}">
        <p14:creationId xmlns:p14="http://schemas.microsoft.com/office/powerpoint/2010/main" val="2456856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D Tabernacle of Moses - YouTube">
            <a:extLst>
              <a:ext uri="{FF2B5EF4-FFF2-40B4-BE49-F238E27FC236}">
                <a16:creationId xmlns:a16="http://schemas.microsoft.com/office/drawing/2014/main" id="{FF90C979-D2A2-4528-8BE8-A13A8C546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19" y="1"/>
            <a:ext cx="11989981" cy="677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3338" y="323850"/>
            <a:ext cx="7765322" cy="970450"/>
          </a:xfrm>
        </p:spPr>
        <p:txBody>
          <a:bodyPr>
            <a:noAutofit/>
          </a:bodyPr>
          <a:lstStyle/>
          <a:p>
            <a:r>
              <a:rPr lang="pt-BR" sz="4400" b="1" dirty="0">
                <a:solidFill>
                  <a:schemeClr val="tx1"/>
                </a:solidFill>
              </a:rPr>
              <a:t>Lição 1. A casa de Deus no deserto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6AAEC6E0-03DB-48E6-B700-36C9EAF2B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678" y="1629631"/>
            <a:ext cx="4306196" cy="97045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8532891" y="957808"/>
            <a:ext cx="3335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Texto de referência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: Ex. 27. 9-13</a:t>
            </a:r>
          </a:p>
        </p:txBody>
      </p:sp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Ex. 25:9  Conforme a tudo o que eu te mostrar para modelo do tabernáculo, e para modelo de todos os seus pertences, assim mesmo o fareis.</a:t>
            </a: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 tabernáculo seria o centro do povo de Deus de Israel</a:t>
            </a: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6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Conceituar tabernáculo;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Onservar</a:t>
            </a:r>
            <a:r>
              <a:rPr kumimoji="0" lang="pt-BR" sz="1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os detalhes da </a:t>
            </a:r>
            <a:r>
              <a:rPr kumimoji="0" lang="pt-BR" sz="16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contrução</a:t>
            </a:r>
            <a:r>
              <a:rPr kumimoji="0" lang="pt-BR" sz="1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do tabernáculo;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Elucidar os propósitos divinos com o tabernáculo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03998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231969" y="4655284"/>
            <a:ext cx="25218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Oremos para que venhamos a entender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Grandeza de Deus através do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tabernáculo</a:t>
            </a: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064" y="4464557"/>
            <a:ext cx="1576972" cy="157697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530783" y="5148977"/>
            <a:ext cx="529889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 “</a:t>
            </a:r>
            <a:r>
              <a:rPr lang="pt-BR" sz="1600" dirty="0"/>
              <a:t>Deus através do Tabernáculo revela sua santidade ao povo”</a:t>
            </a:r>
          </a:p>
          <a:p>
            <a:pPr algn="ctr"/>
            <a:endParaRPr lang="pt-BR" dirty="0"/>
          </a:p>
        </p:txBody>
      </p:sp>
      <p:pic>
        <p:nvPicPr>
          <p:cNvPr id="8" name="Imagem 7" descr="Jovem empresário apontando com o dedo">
            <a:extLst>
              <a:ext uri="{FF2B5EF4-FFF2-40B4-BE49-F238E27FC236}">
                <a16:creationId xmlns:a16="http://schemas.microsoft.com/office/drawing/2014/main" id="{F34D55DC-25F8-42B7-AC19-7DF86EB2F8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141" y="0"/>
            <a:ext cx="34161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A4EC0-327F-46C6-A37C-DA9C4A6CA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Subsidio ao professor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9CD684-1AFE-469B-84AA-7E376C1FAF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393" y="1204912"/>
            <a:ext cx="7765322" cy="1334135"/>
          </a:xfrm>
        </p:spPr>
        <p:txBody>
          <a:bodyPr/>
          <a:lstStyle/>
          <a:p>
            <a:r>
              <a:rPr lang="pt-BR" dirty="0"/>
              <a:t>O que era o tabernáculo</a:t>
            </a:r>
          </a:p>
          <a:p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CB855A7-6838-4727-9849-816E0749A22B}"/>
              </a:ext>
            </a:extLst>
          </p:cNvPr>
          <p:cNvSpPr txBox="1"/>
          <p:nvPr/>
        </p:nvSpPr>
        <p:spPr>
          <a:xfrm>
            <a:off x="644394" y="1779834"/>
            <a:ext cx="10353762" cy="48936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b="1" i="0" dirty="0">
                <a:effectLst/>
                <a:latin typeface="Arial" panose="020B0604020202020204" pitchFamily="34" charset="0"/>
              </a:rPr>
              <a:t>Tabernáculo (em hebraico: </a:t>
            </a:r>
            <a:r>
              <a:rPr lang="he-IL" sz="2400" b="1" i="0" dirty="0">
                <a:effectLst/>
                <a:latin typeface="Arial" panose="020B0604020202020204" pitchFamily="34" charset="0"/>
              </a:rPr>
              <a:t>מִשְׁכַּן, </a:t>
            </a:r>
            <a:r>
              <a:rPr lang="pt-BR" sz="2400" b="1" i="0" dirty="0" err="1">
                <a:effectLst/>
                <a:latin typeface="Arial" panose="020B0604020202020204" pitchFamily="34" charset="0"/>
              </a:rPr>
              <a:t>mishkan</a:t>
            </a:r>
            <a:r>
              <a:rPr lang="pt-BR" sz="2400" b="1" i="0" dirty="0">
                <a:effectLst/>
                <a:latin typeface="Arial" panose="020B0604020202020204" pitchFamily="34" charset="0"/>
              </a:rPr>
              <a:t>, "residência" ou "habitação"), de acordo com a Bíblia hebraica, era a habitação terrestre de Deus entre os filhos de Israel desde o tempo do Êxodo do Egito até a conquista da terra de Canaã.</a:t>
            </a:r>
          </a:p>
          <a:p>
            <a:r>
              <a:rPr lang="pt-BR" sz="2400" b="1" i="0" dirty="0">
                <a:effectLst/>
                <a:latin typeface="Arial" panose="020B0604020202020204" pitchFamily="34" charset="0"/>
              </a:rPr>
              <a:t> Construído em camadas de cortinas, juntamente com 48 placas revestidas com ouro polido, como persianas verticais mantidas em cinco barras por lado com a barra do meio e decoradas com itens feitos de ouro, prata, latão, peles, joias e outros materiais valiosos retirados do Egito Antigo pelas ordens de Deus, e de acordo com as especificações reveladas por Javé a Moisés no Monte Sinai, foram transportadas pelos israelitas em sua jornada pelo deserto e sua conquista da terra prometida. O Templo de Salomão em Jerusalém substituiu-o como habitação de Deus cerca de 300 anos depois.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878521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Conceituando o Tabernáculo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3610" y="2121763"/>
            <a:ext cx="3822192" cy="3773010"/>
          </a:xfrm>
        </p:spPr>
        <p:txBody>
          <a:bodyPr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O Tabernáculo foi dado por Deus e todo os seus utensílios; </a:t>
            </a:r>
          </a:p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Tudo foi feito conforme a orientação divina;</a:t>
            </a:r>
          </a:p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Havia uma aplicabilidade espiritual futura;</a:t>
            </a:r>
          </a:p>
          <a:p>
            <a:pPr marL="36900" indent="0"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>
              <a:buFont typeface="+mj-lt"/>
              <a:buAutoNum type="arabicPeriod"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olman_The_Tabernacle_in_the_Wilderness">
            <a:extLst>
              <a:ext uri="{FF2B5EF4-FFF2-40B4-BE49-F238E27FC236}">
                <a16:creationId xmlns:a16="http://schemas.microsoft.com/office/drawing/2014/main" id="{6B7C1EA2-A7BA-4D15-8DB7-48A56DEC8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0716" y="918760"/>
            <a:ext cx="6596652" cy="486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8117B72-8BAA-4C8C-A453-BBCE746F52A5}"/>
              </a:ext>
            </a:extLst>
          </p:cNvPr>
          <p:cNvSpPr txBox="1"/>
          <p:nvPr/>
        </p:nvSpPr>
        <p:spPr>
          <a:xfrm>
            <a:off x="5833641" y="6200334"/>
            <a:ext cx="4757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Questões </a:t>
            </a:r>
            <a:r>
              <a:rPr lang="pt-BR" dirty="0" err="1"/>
              <a:t>soteriologicas</a:t>
            </a:r>
            <a:r>
              <a:rPr lang="pt-BR" dirty="0"/>
              <a:t>: relativo ao pecado e redenção do homem</a:t>
            </a:r>
          </a:p>
        </p:txBody>
      </p:sp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1. Conceituando o tabernáculo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/>
              <a:t>1.1. As dimensões do Tabernáculo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66385"/>
          </a:xfrm>
        </p:spPr>
        <p:txBody>
          <a:bodyPr>
            <a:normAutofit fontScale="92500" lnSpcReduction="20000"/>
          </a:bodyPr>
          <a:lstStyle/>
          <a:p>
            <a:r>
              <a:rPr lang="pt-BR" dirty="0"/>
              <a:t>100 côvados de comprimento, 50 côvados de largura e 5 côvados de altura (Ex. 27.18)</a:t>
            </a:r>
          </a:p>
        </p:txBody>
      </p:sp>
      <p:pic>
        <p:nvPicPr>
          <p:cNvPr id="4098" name="Picture 2" descr="Medidas do Tabernáculo - Reflexões sobre quase tudo!">
            <a:extLst>
              <a:ext uri="{FF2B5EF4-FFF2-40B4-BE49-F238E27FC236}">
                <a16:creationId xmlns:a16="http://schemas.microsoft.com/office/drawing/2014/main" id="{9FA5BE43-0553-405F-A28C-97C30F4CF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05" y="3821113"/>
            <a:ext cx="4236446" cy="1530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6D7825DD-7219-41AB-B19E-0729F50A5F2C}"/>
              </a:ext>
            </a:extLst>
          </p:cNvPr>
          <p:cNvSpPr txBox="1"/>
          <p:nvPr/>
        </p:nvSpPr>
        <p:spPr>
          <a:xfrm>
            <a:off x="369795" y="5554592"/>
            <a:ext cx="572620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/>
              <a:t>COVADO: o côvado (desde o cotovelo até a ponta do dedo médio), o palmo, quarta ou meio côvado (a mão aberta, do polegar ao dedo mínimo)</a:t>
            </a:r>
          </a:p>
        </p:txBody>
      </p:sp>
      <p:pic>
        <p:nvPicPr>
          <p:cNvPr id="4100" name="Picture 4" descr="Entrando no Tabernáculo: o pátio">
            <a:extLst>
              <a:ext uri="{FF2B5EF4-FFF2-40B4-BE49-F238E27FC236}">
                <a16:creationId xmlns:a16="http://schemas.microsoft.com/office/drawing/2014/main" id="{9F3543B7-4054-49DA-AEA6-106D09440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77" y="365125"/>
            <a:ext cx="11667046" cy="6311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73658" y="4197427"/>
            <a:ext cx="2618342" cy="979121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pt-BR" dirty="0"/>
              <a:t>1.2. Por que esta construção no deserto?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494004" y="5278126"/>
            <a:ext cx="3697995" cy="1579873"/>
          </a:xfr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pt-BR" sz="2400" dirty="0"/>
              <a:t>1. Segundo a revista o motivo para tanto ouro e riqueza no deserto, seria o de mostrar o imenso amor de Deus para resgatar o ser humano</a:t>
            </a:r>
          </a:p>
        </p:txBody>
      </p:sp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2" grpId="0" animBg="1"/>
      <p:bldP spid="8" grpId="0" build="p"/>
      <p:bldP spid="9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914</Words>
  <Application>Microsoft Office PowerPoint</Application>
  <PresentationFormat>Widescreen</PresentationFormat>
  <Paragraphs>82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Calisto MT</vt:lpstr>
      <vt:lpstr>Wingdings 2</vt:lpstr>
      <vt:lpstr>Tema do Office</vt:lpstr>
      <vt:lpstr>Ardósia</vt:lpstr>
      <vt:lpstr>Lição 1. A casa de Deus no deserto</vt:lpstr>
      <vt:lpstr>Dica de leitura</vt:lpstr>
      <vt:lpstr>Apresentação do PowerPoint</vt:lpstr>
      <vt:lpstr>Você quer um curso sobre Tabernáculo?</vt:lpstr>
      <vt:lpstr>Lição 1. A casa de Deus no deserto</vt:lpstr>
      <vt:lpstr>INTRODUÇÃO</vt:lpstr>
      <vt:lpstr>Subsidio ao professor</vt:lpstr>
      <vt:lpstr>Conceituando o Tabernáculo</vt:lpstr>
      <vt:lpstr>1. Conceituando o tabernáculo</vt:lpstr>
      <vt:lpstr>2. A construção do Tabernáculo</vt:lpstr>
      <vt:lpstr>2. A construção do Tabernáculo</vt:lpstr>
      <vt:lpstr>3. Os propósitos de Deus com o tabernáculo</vt:lpstr>
      <vt:lpstr>3. Os propósitos de Deus com o tabernáculo</vt:lpstr>
      <vt:lpstr>Conclusão</vt:lpstr>
      <vt:lpstr>Apresentação do PowerPoint</vt:lpstr>
      <vt:lpstr>Acesse nas redes sociais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13</cp:revision>
  <dcterms:created xsi:type="dcterms:W3CDTF">2021-07-01T23:48:49Z</dcterms:created>
  <dcterms:modified xsi:type="dcterms:W3CDTF">2021-07-02T15:31:11Z</dcterms:modified>
</cp:coreProperties>
</file>